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2" r:id="rId6"/>
    <p:sldId id="261" r:id="rId7"/>
    <p:sldId id="263" r:id="rId8"/>
    <p:sldId id="264" r:id="rId9"/>
    <p:sldId id="267" r:id="rId10"/>
    <p:sldId id="266" r:id="rId11"/>
    <p:sldId id="268" r:id="rId12"/>
    <p:sldId id="269" r:id="rId13"/>
    <p:sldId id="270" r:id="rId14"/>
    <p:sldId id="271" r:id="rId15"/>
    <p:sldId id="272" r:id="rId16"/>
    <p:sldId id="273" r:id="rId17"/>
    <p:sldId id="274" r:id="rId18"/>
    <p:sldId id="275" r:id="rId19"/>
    <p:sldId id="276"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922"/>
    <a:srgbClr val="344529"/>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b="1" dirty="0"/>
            <a:t>Farmico Digital Currency</a:t>
          </a:r>
          <a:r>
            <a:rPr lang="en-US" dirty="0"/>
            <a:t>.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b="1" dirty="0"/>
            <a:t>Web Based Agriculture Market</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b="1" dirty="0"/>
            <a:t>Integrated Transportation Facilities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ScaleX="185980" custScaleY="185980"/>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custScaleX="185302" custScaleY="18530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custScaleX="185948" custScaleY="185948"/>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40811"/>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555938" y="279800"/>
          <a:ext cx="1940585" cy="194058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725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dirty="0"/>
            <a:t>Farmico Digital Currency</a:t>
          </a:r>
          <a:r>
            <a:rPr lang="en-US" sz="1700" kern="1200" dirty="0"/>
            <a:t>. </a:t>
          </a:r>
        </a:p>
      </dsp:txBody>
      <dsp:txXfrm>
        <a:off x="35606" y="2725811"/>
        <a:ext cx="2981250" cy="720000"/>
      </dsp:txXfrm>
    </dsp:sp>
    <dsp:sp modelId="{BCD8CDD9-0C56-4401-ADB1-8B48DAB2C96F}">
      <dsp:nvSpPr>
        <dsp:cNvPr id="0" name=""/>
        <dsp:cNvSpPr/>
      </dsp:nvSpPr>
      <dsp:spPr>
        <a:xfrm>
          <a:off x="4119918" y="339043"/>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062444" y="281568"/>
          <a:ext cx="1933510" cy="193351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724043"/>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dirty="0"/>
            <a:t>Web Based Agriculture Market</a:t>
          </a:r>
        </a:p>
      </dsp:txBody>
      <dsp:txXfrm>
        <a:off x="3538574" y="2724043"/>
        <a:ext cx="2981250" cy="720000"/>
      </dsp:txXfrm>
    </dsp:sp>
    <dsp:sp modelId="{FF93E135-77D6-48A0-8871-9BC93D705D06}">
      <dsp:nvSpPr>
        <dsp:cNvPr id="0" name=""/>
        <dsp:cNvSpPr/>
      </dsp:nvSpPr>
      <dsp:spPr>
        <a:xfrm>
          <a:off x="7622887" y="340728"/>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7562043" y="279883"/>
          <a:ext cx="1940251" cy="1940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725728"/>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dirty="0"/>
            <a:t>Integrated Transportation Facilities</a:t>
          </a:r>
        </a:p>
      </dsp:txBody>
      <dsp:txXfrm>
        <a:off x="7041543" y="2725728"/>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10/11/2020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10/11/2020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10/11/2020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10/11/2020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10/11/2020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s://passportut-pnjph.run-ap-south1.goorm.io/" TargetMode="External"/><Relationship Id="rId2" Type="http://schemas.openxmlformats.org/officeDocument/2006/relationships/hyperlink" Target="https://youtu.be/puRoyBMnBNY" TargetMode="External"/><Relationship Id="rId1" Type="http://schemas.openxmlformats.org/officeDocument/2006/relationships/slideLayout" Target="../slideLayouts/slideLayout2.xml"/><Relationship Id="rId4" Type="http://schemas.openxmlformats.org/officeDocument/2006/relationships/hyperlink" Target="https://goor.me/uTRL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b="1" spc="300" dirty="0">
                <a:solidFill>
                  <a:schemeClr val="tx1"/>
                </a:solidFill>
              </a:rPr>
              <a:t>Farmezee</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92500"/>
          </a:bodyPr>
          <a:lstStyle/>
          <a:p>
            <a:pPr>
              <a:spcAft>
                <a:spcPts val="600"/>
              </a:spcAft>
            </a:pPr>
            <a:r>
              <a:rPr lang="en-US" dirty="0">
                <a:solidFill>
                  <a:schemeClr val="tx1"/>
                </a:solidFill>
              </a:rPr>
              <a:t>Blockchain solutions for Agro - FinTech</a:t>
            </a:r>
          </a:p>
        </p:txBody>
      </p:sp>
      <p:sp>
        <p:nvSpPr>
          <p:cNvPr id="4" name="Rectangle 3">
            <a:extLst>
              <a:ext uri="{FF2B5EF4-FFF2-40B4-BE49-F238E27FC236}">
                <a16:creationId xmlns:a16="http://schemas.microsoft.com/office/drawing/2014/main" id="{2798D969-E1DD-4B09-B02D-3789922E5B47}"/>
              </a:ext>
            </a:extLst>
          </p:cNvPr>
          <p:cNvSpPr/>
          <p:nvPr/>
        </p:nvSpPr>
        <p:spPr>
          <a:xfrm rot="16200000">
            <a:off x="-2590844" y="2426830"/>
            <a:ext cx="6346853" cy="144655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sz="8800" b="1" dirty="0">
                <a:ln w="22225">
                  <a:solidFill>
                    <a:schemeClr val="bg1">
                      <a:lumMod val="95000"/>
                      <a:lumOff val="5000"/>
                    </a:schemeClr>
                  </a:solidFill>
                  <a:prstDash val="solid"/>
                </a:ln>
                <a:solidFill>
                  <a:schemeClr val="accent3">
                    <a:lumMod val="50000"/>
                  </a:schemeClr>
                </a:solidFill>
                <a:effectLst>
                  <a:glow rad="101600">
                    <a:schemeClr val="accent5">
                      <a:satMod val="175000"/>
                      <a:alpha val="40000"/>
                    </a:schemeClr>
                  </a:glow>
                </a:effectLst>
              </a:rPr>
              <a:t>BLACK</a:t>
            </a:r>
            <a:r>
              <a:rPr lang="en-US" sz="8800" b="1" dirty="0">
                <a:ln w="22225">
                  <a:solidFill>
                    <a:schemeClr val="bg1">
                      <a:lumMod val="95000"/>
                      <a:lumOff val="5000"/>
                    </a:schemeClr>
                  </a:solidFill>
                  <a:prstDash val="solid"/>
                </a:ln>
                <a:solidFill>
                  <a:schemeClr val="bg1">
                    <a:lumMod val="95000"/>
                    <a:lumOff val="5000"/>
                  </a:schemeClr>
                </a:solidFill>
                <a:effectLst>
                  <a:glow rad="101600">
                    <a:schemeClr val="accent5">
                      <a:satMod val="175000"/>
                      <a:alpha val="40000"/>
                    </a:schemeClr>
                  </a:glow>
                </a:effectLst>
              </a:rPr>
              <a:t>BOX</a:t>
            </a:r>
            <a:endParaRPr lang="en-IN" sz="8800" b="1" dirty="0">
              <a:ln w="22225">
                <a:solidFill>
                  <a:schemeClr val="bg1">
                    <a:lumMod val="95000"/>
                    <a:lumOff val="5000"/>
                  </a:schemeClr>
                </a:solidFill>
                <a:prstDash val="solid"/>
              </a:ln>
              <a:solidFill>
                <a:schemeClr val="bg1">
                  <a:lumMod val="95000"/>
                  <a:lumOff val="5000"/>
                </a:schemeClr>
              </a:solidFill>
              <a:effectLst>
                <a:glow rad="101600">
                  <a:schemeClr val="accent5">
                    <a:satMod val="175000"/>
                    <a:alpha val="40000"/>
                  </a:schemeClr>
                </a:glow>
              </a:effectLst>
            </a:endParaRPr>
          </a:p>
        </p:txBody>
      </p:sp>
      <p:sp>
        <p:nvSpPr>
          <p:cNvPr id="5" name="Rectangle 4">
            <a:extLst>
              <a:ext uri="{FF2B5EF4-FFF2-40B4-BE49-F238E27FC236}">
                <a16:creationId xmlns:a16="http://schemas.microsoft.com/office/drawing/2014/main" id="{845E63BF-FE28-430D-A3DD-66D549AF1B2C}"/>
              </a:ext>
            </a:extLst>
          </p:cNvPr>
          <p:cNvSpPr/>
          <p:nvPr/>
        </p:nvSpPr>
        <p:spPr>
          <a:xfrm>
            <a:off x="-443501" y="6129100"/>
            <a:ext cx="205216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sz="2400" b="1" cap="none" spc="50" dirty="0">
                <a:ln w="0">
                  <a:solidFill>
                    <a:schemeClr val="accent2">
                      <a:lumMod val="75000"/>
                    </a:schemeClr>
                  </a:solidFill>
                </a:ln>
                <a:solidFill>
                  <a:schemeClr val="accent2">
                    <a:lumMod val="75000"/>
                  </a:schemeClr>
                </a:solidFill>
                <a:effectLst>
                  <a:innerShdw blurRad="63500" dist="50800" dir="13500000">
                    <a:srgbClr val="000000">
                      <a:alpha val="50000"/>
                    </a:srgbClr>
                  </a:innerShdw>
                </a:effectLst>
              </a:rPr>
              <a:t>Team</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5AEF5-FE9B-4ADA-84C3-2BE2AB7FD8BE}"/>
              </a:ext>
            </a:extLst>
          </p:cNvPr>
          <p:cNvPicPr>
            <a:picLocks noChangeAspect="1"/>
          </p:cNvPicPr>
          <p:nvPr/>
        </p:nvPicPr>
        <p:blipFill>
          <a:blip r:embed="rId2"/>
          <a:stretch>
            <a:fillRect/>
          </a:stretch>
        </p:blipFill>
        <p:spPr>
          <a:xfrm>
            <a:off x="2717442" y="2016397"/>
            <a:ext cx="6272011" cy="3526284"/>
          </a:xfrm>
          <a:prstGeom prst="rect">
            <a:avLst/>
          </a:prstGeom>
        </p:spPr>
      </p:pic>
      <p:sp>
        <p:nvSpPr>
          <p:cNvPr id="7" name="TextBox 6">
            <a:extLst>
              <a:ext uri="{FF2B5EF4-FFF2-40B4-BE49-F238E27FC236}">
                <a16:creationId xmlns:a16="http://schemas.microsoft.com/office/drawing/2014/main" id="{A5909AAF-E4D8-43F8-A1F4-F1E4F8E7D283}"/>
              </a:ext>
            </a:extLst>
          </p:cNvPr>
          <p:cNvSpPr txBox="1"/>
          <p:nvPr/>
        </p:nvSpPr>
        <p:spPr>
          <a:xfrm>
            <a:off x="2665926" y="643236"/>
            <a:ext cx="6056466" cy="369332"/>
          </a:xfrm>
          <a:prstGeom prst="rect">
            <a:avLst/>
          </a:prstGeom>
          <a:noFill/>
        </p:spPr>
        <p:txBody>
          <a:bodyPr wrap="none" rtlCol="0">
            <a:spAutoFit/>
          </a:bodyPr>
          <a:lstStyle/>
          <a:p>
            <a:r>
              <a:rPr lang="en-IN" dirty="0"/>
              <a:t>Integrated </a:t>
            </a:r>
            <a:r>
              <a:rPr lang="en-IN" dirty="0" err="1"/>
              <a:t>TypeForm</a:t>
            </a:r>
            <a:r>
              <a:rPr lang="en-IN" dirty="0"/>
              <a:t> for help and queries submission</a:t>
            </a:r>
          </a:p>
        </p:txBody>
      </p:sp>
    </p:spTree>
    <p:extLst>
      <p:ext uri="{BB962C8B-B14F-4D97-AF65-F5344CB8AC3E}">
        <p14:creationId xmlns:p14="http://schemas.microsoft.com/office/powerpoint/2010/main" val="1893987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616A69-7C45-4719-964A-F3CD6039AE5A}"/>
              </a:ext>
            </a:extLst>
          </p:cNvPr>
          <p:cNvPicPr>
            <a:picLocks noChangeAspect="1"/>
          </p:cNvPicPr>
          <p:nvPr/>
        </p:nvPicPr>
        <p:blipFill>
          <a:blip r:embed="rId2"/>
          <a:stretch>
            <a:fillRect/>
          </a:stretch>
        </p:blipFill>
        <p:spPr>
          <a:xfrm>
            <a:off x="2086377" y="1626485"/>
            <a:ext cx="8019245" cy="4508624"/>
          </a:xfrm>
          <a:prstGeom prst="rect">
            <a:avLst/>
          </a:prstGeom>
        </p:spPr>
      </p:pic>
      <p:sp>
        <p:nvSpPr>
          <p:cNvPr id="6" name="TextBox 5">
            <a:extLst>
              <a:ext uri="{FF2B5EF4-FFF2-40B4-BE49-F238E27FC236}">
                <a16:creationId xmlns:a16="http://schemas.microsoft.com/office/drawing/2014/main" id="{37FAA440-235A-4742-B679-2A8537F49591}"/>
              </a:ext>
            </a:extLst>
          </p:cNvPr>
          <p:cNvSpPr txBox="1"/>
          <p:nvPr/>
        </p:nvSpPr>
        <p:spPr>
          <a:xfrm>
            <a:off x="4855335" y="722891"/>
            <a:ext cx="5118855" cy="369332"/>
          </a:xfrm>
          <a:prstGeom prst="rect">
            <a:avLst/>
          </a:prstGeom>
          <a:noFill/>
        </p:spPr>
        <p:txBody>
          <a:bodyPr wrap="square" rtlCol="0">
            <a:spAutoFit/>
          </a:bodyPr>
          <a:lstStyle/>
          <a:p>
            <a:r>
              <a:rPr lang="en-IN" dirty="0"/>
              <a:t>Consumer Portal</a:t>
            </a:r>
          </a:p>
        </p:txBody>
      </p:sp>
    </p:spTree>
    <p:extLst>
      <p:ext uri="{BB962C8B-B14F-4D97-AF65-F5344CB8AC3E}">
        <p14:creationId xmlns:p14="http://schemas.microsoft.com/office/powerpoint/2010/main" val="139983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D958-515E-45A1-935F-6291BEEBD8DF}"/>
              </a:ext>
            </a:extLst>
          </p:cNvPr>
          <p:cNvSpPr>
            <a:spLocks noGrp="1"/>
          </p:cNvSpPr>
          <p:nvPr>
            <p:ph type="title"/>
          </p:nvPr>
        </p:nvSpPr>
        <p:spPr/>
        <p:txBody>
          <a:bodyPr/>
          <a:lstStyle/>
          <a:p>
            <a:r>
              <a:rPr lang="en-IN" dirty="0"/>
              <a:t>Place Orders</a:t>
            </a:r>
          </a:p>
        </p:txBody>
      </p:sp>
      <p:pic>
        <p:nvPicPr>
          <p:cNvPr id="5" name="Picture 4">
            <a:extLst>
              <a:ext uri="{FF2B5EF4-FFF2-40B4-BE49-F238E27FC236}">
                <a16:creationId xmlns:a16="http://schemas.microsoft.com/office/drawing/2014/main" id="{C0AACC7C-CDFD-4804-93E3-8D0BE3ABAF79}"/>
              </a:ext>
            </a:extLst>
          </p:cNvPr>
          <p:cNvPicPr>
            <a:picLocks noChangeAspect="1"/>
          </p:cNvPicPr>
          <p:nvPr/>
        </p:nvPicPr>
        <p:blipFill>
          <a:blip r:embed="rId2"/>
          <a:stretch>
            <a:fillRect/>
          </a:stretch>
        </p:blipFill>
        <p:spPr>
          <a:xfrm>
            <a:off x="2580067" y="1862737"/>
            <a:ext cx="6568225" cy="3692823"/>
          </a:xfrm>
          <a:prstGeom prst="rect">
            <a:avLst/>
          </a:prstGeom>
        </p:spPr>
      </p:pic>
    </p:spTree>
    <p:extLst>
      <p:ext uri="{BB962C8B-B14F-4D97-AF65-F5344CB8AC3E}">
        <p14:creationId xmlns:p14="http://schemas.microsoft.com/office/powerpoint/2010/main" val="1519499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8ED9-7E73-4813-9EF0-94C5DCFC4183}"/>
              </a:ext>
            </a:extLst>
          </p:cNvPr>
          <p:cNvSpPr>
            <a:spLocks noGrp="1"/>
          </p:cNvSpPr>
          <p:nvPr>
            <p:ph type="title"/>
          </p:nvPr>
        </p:nvSpPr>
        <p:spPr/>
        <p:txBody>
          <a:bodyPr/>
          <a:lstStyle/>
          <a:p>
            <a:r>
              <a:rPr lang="en-IN" dirty="0"/>
              <a:t>My Cart (selected items) and Payment:</a:t>
            </a:r>
          </a:p>
        </p:txBody>
      </p:sp>
      <p:pic>
        <p:nvPicPr>
          <p:cNvPr id="5" name="Picture 4">
            <a:extLst>
              <a:ext uri="{FF2B5EF4-FFF2-40B4-BE49-F238E27FC236}">
                <a16:creationId xmlns:a16="http://schemas.microsoft.com/office/drawing/2014/main" id="{09717A64-7E75-432F-90AC-0B2A50407B98}"/>
              </a:ext>
            </a:extLst>
          </p:cNvPr>
          <p:cNvPicPr>
            <a:picLocks noChangeAspect="1"/>
          </p:cNvPicPr>
          <p:nvPr/>
        </p:nvPicPr>
        <p:blipFill>
          <a:blip r:embed="rId2"/>
          <a:stretch>
            <a:fillRect/>
          </a:stretch>
        </p:blipFill>
        <p:spPr>
          <a:xfrm>
            <a:off x="1738648" y="1728793"/>
            <a:ext cx="7980096" cy="4486613"/>
          </a:xfrm>
          <a:prstGeom prst="rect">
            <a:avLst/>
          </a:prstGeom>
        </p:spPr>
      </p:pic>
    </p:spTree>
    <p:extLst>
      <p:ext uri="{BB962C8B-B14F-4D97-AF65-F5344CB8AC3E}">
        <p14:creationId xmlns:p14="http://schemas.microsoft.com/office/powerpoint/2010/main" val="4145876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3917-6E1C-40D4-A2A2-A51A8F35C2C2}"/>
              </a:ext>
            </a:extLst>
          </p:cNvPr>
          <p:cNvSpPr>
            <a:spLocks noGrp="1"/>
          </p:cNvSpPr>
          <p:nvPr>
            <p:ph type="title"/>
          </p:nvPr>
        </p:nvSpPr>
        <p:spPr/>
        <p:txBody>
          <a:bodyPr/>
          <a:lstStyle/>
          <a:p>
            <a:r>
              <a:rPr lang="en-IN" dirty="0"/>
              <a:t>Transaction history</a:t>
            </a:r>
          </a:p>
        </p:txBody>
      </p:sp>
      <p:pic>
        <p:nvPicPr>
          <p:cNvPr id="5" name="Picture 4">
            <a:extLst>
              <a:ext uri="{FF2B5EF4-FFF2-40B4-BE49-F238E27FC236}">
                <a16:creationId xmlns:a16="http://schemas.microsoft.com/office/drawing/2014/main" id="{3ABF7E14-A79B-476B-AC00-5210219A3AF6}"/>
              </a:ext>
            </a:extLst>
          </p:cNvPr>
          <p:cNvPicPr>
            <a:picLocks noChangeAspect="1"/>
          </p:cNvPicPr>
          <p:nvPr/>
        </p:nvPicPr>
        <p:blipFill>
          <a:blip r:embed="rId2"/>
          <a:stretch>
            <a:fillRect/>
          </a:stretch>
        </p:blipFill>
        <p:spPr>
          <a:xfrm>
            <a:off x="2292439" y="1844445"/>
            <a:ext cx="7379594" cy="4148996"/>
          </a:xfrm>
          <a:prstGeom prst="rect">
            <a:avLst/>
          </a:prstGeom>
        </p:spPr>
      </p:pic>
    </p:spTree>
    <p:extLst>
      <p:ext uri="{BB962C8B-B14F-4D97-AF65-F5344CB8AC3E}">
        <p14:creationId xmlns:p14="http://schemas.microsoft.com/office/powerpoint/2010/main" val="2024733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F6BD-2B75-42D2-B061-EEDF50C18059}"/>
              </a:ext>
            </a:extLst>
          </p:cNvPr>
          <p:cNvSpPr>
            <a:spLocks noGrp="1"/>
          </p:cNvSpPr>
          <p:nvPr>
            <p:ph type="title"/>
          </p:nvPr>
        </p:nvSpPr>
        <p:spPr/>
        <p:txBody>
          <a:bodyPr/>
          <a:lstStyle/>
          <a:p>
            <a:r>
              <a:rPr lang="en-IN" dirty="0"/>
              <a:t>Buy </a:t>
            </a:r>
            <a:r>
              <a:rPr lang="en-IN" dirty="0" err="1"/>
              <a:t>Farmicos</a:t>
            </a:r>
            <a:endParaRPr lang="en-IN" dirty="0"/>
          </a:p>
        </p:txBody>
      </p:sp>
      <p:pic>
        <p:nvPicPr>
          <p:cNvPr id="5" name="Picture 4">
            <a:extLst>
              <a:ext uri="{FF2B5EF4-FFF2-40B4-BE49-F238E27FC236}">
                <a16:creationId xmlns:a16="http://schemas.microsoft.com/office/drawing/2014/main" id="{4AF95EC8-C9F3-4BA5-975D-FA99FB86D870}"/>
              </a:ext>
            </a:extLst>
          </p:cNvPr>
          <p:cNvPicPr>
            <a:picLocks noChangeAspect="1"/>
          </p:cNvPicPr>
          <p:nvPr/>
        </p:nvPicPr>
        <p:blipFill>
          <a:blip r:embed="rId2"/>
          <a:stretch>
            <a:fillRect/>
          </a:stretch>
        </p:blipFill>
        <p:spPr>
          <a:xfrm>
            <a:off x="2071591" y="1690156"/>
            <a:ext cx="8048817" cy="4525250"/>
          </a:xfrm>
          <a:prstGeom prst="rect">
            <a:avLst/>
          </a:prstGeom>
        </p:spPr>
      </p:pic>
    </p:spTree>
    <p:extLst>
      <p:ext uri="{BB962C8B-B14F-4D97-AF65-F5344CB8AC3E}">
        <p14:creationId xmlns:p14="http://schemas.microsoft.com/office/powerpoint/2010/main" val="2812764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7229-D701-40F0-86C9-2A0E7D010C3E}"/>
              </a:ext>
            </a:extLst>
          </p:cNvPr>
          <p:cNvSpPr>
            <a:spLocks noGrp="1"/>
          </p:cNvSpPr>
          <p:nvPr>
            <p:ph type="title"/>
          </p:nvPr>
        </p:nvSpPr>
        <p:spPr/>
        <p:txBody>
          <a:bodyPr/>
          <a:lstStyle/>
          <a:p>
            <a:r>
              <a:rPr lang="en-IN" b="1" dirty="0">
                <a:solidFill>
                  <a:srgbClr val="FF0000"/>
                </a:solidFill>
              </a:rPr>
              <a:t>Attractive Web UI</a:t>
            </a:r>
          </a:p>
        </p:txBody>
      </p:sp>
      <p:pic>
        <p:nvPicPr>
          <p:cNvPr id="5" name="Picture 4">
            <a:extLst>
              <a:ext uri="{FF2B5EF4-FFF2-40B4-BE49-F238E27FC236}">
                <a16:creationId xmlns:a16="http://schemas.microsoft.com/office/drawing/2014/main" id="{7F6B9E3D-6250-4A7C-B8A8-DA54217E7423}"/>
              </a:ext>
            </a:extLst>
          </p:cNvPr>
          <p:cNvPicPr>
            <a:picLocks noChangeAspect="1"/>
          </p:cNvPicPr>
          <p:nvPr/>
        </p:nvPicPr>
        <p:blipFill>
          <a:blip r:embed="rId2"/>
          <a:stretch>
            <a:fillRect/>
          </a:stretch>
        </p:blipFill>
        <p:spPr>
          <a:xfrm>
            <a:off x="656822" y="2014194"/>
            <a:ext cx="4956378" cy="2786602"/>
          </a:xfrm>
          <a:prstGeom prst="rect">
            <a:avLst/>
          </a:prstGeom>
        </p:spPr>
      </p:pic>
      <p:pic>
        <p:nvPicPr>
          <p:cNvPr id="7" name="Picture 6">
            <a:extLst>
              <a:ext uri="{FF2B5EF4-FFF2-40B4-BE49-F238E27FC236}">
                <a16:creationId xmlns:a16="http://schemas.microsoft.com/office/drawing/2014/main" id="{16F21262-FA11-46F7-B32C-4EA37FF227EB}"/>
              </a:ext>
            </a:extLst>
          </p:cNvPr>
          <p:cNvPicPr>
            <a:picLocks noChangeAspect="1"/>
          </p:cNvPicPr>
          <p:nvPr/>
        </p:nvPicPr>
        <p:blipFill>
          <a:blip r:embed="rId3"/>
          <a:stretch>
            <a:fillRect/>
          </a:stretch>
        </p:blipFill>
        <p:spPr>
          <a:xfrm>
            <a:off x="6023178" y="738322"/>
            <a:ext cx="4842456" cy="2722552"/>
          </a:xfrm>
          <a:prstGeom prst="rect">
            <a:avLst/>
          </a:prstGeom>
        </p:spPr>
      </p:pic>
      <p:pic>
        <p:nvPicPr>
          <p:cNvPr id="9" name="Picture 8">
            <a:extLst>
              <a:ext uri="{FF2B5EF4-FFF2-40B4-BE49-F238E27FC236}">
                <a16:creationId xmlns:a16="http://schemas.microsoft.com/office/drawing/2014/main" id="{48A3AF3B-18DE-46C3-8C71-4049C5D61D98}"/>
              </a:ext>
            </a:extLst>
          </p:cNvPr>
          <p:cNvPicPr>
            <a:picLocks noChangeAspect="1"/>
          </p:cNvPicPr>
          <p:nvPr/>
        </p:nvPicPr>
        <p:blipFill>
          <a:blip r:embed="rId4"/>
          <a:stretch>
            <a:fillRect/>
          </a:stretch>
        </p:blipFill>
        <p:spPr>
          <a:xfrm>
            <a:off x="6069604" y="3670479"/>
            <a:ext cx="4796030" cy="2696450"/>
          </a:xfrm>
          <a:prstGeom prst="rect">
            <a:avLst/>
          </a:prstGeom>
        </p:spPr>
      </p:pic>
    </p:spTree>
    <p:extLst>
      <p:ext uri="{BB962C8B-B14F-4D97-AF65-F5344CB8AC3E}">
        <p14:creationId xmlns:p14="http://schemas.microsoft.com/office/powerpoint/2010/main" val="1441592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3D3B-6B30-45AB-B283-6F9A701C115A}"/>
              </a:ext>
            </a:extLst>
          </p:cNvPr>
          <p:cNvSpPr>
            <a:spLocks noGrp="1"/>
          </p:cNvSpPr>
          <p:nvPr>
            <p:ph type="title"/>
          </p:nvPr>
        </p:nvSpPr>
        <p:spPr>
          <a:xfrm>
            <a:off x="1182710" y="2484273"/>
            <a:ext cx="10058400" cy="1371600"/>
          </a:xfrm>
        </p:spPr>
        <p:txBody>
          <a:bodyPr/>
          <a:lstStyle/>
          <a:p>
            <a:r>
              <a:rPr lang="en-IN" dirty="0"/>
              <a:t>Thank You – Do share the Feedback</a:t>
            </a:r>
          </a:p>
        </p:txBody>
      </p:sp>
      <p:sp>
        <p:nvSpPr>
          <p:cNvPr id="8" name="TextBox 7">
            <a:extLst>
              <a:ext uri="{FF2B5EF4-FFF2-40B4-BE49-F238E27FC236}">
                <a16:creationId xmlns:a16="http://schemas.microsoft.com/office/drawing/2014/main" id="{7F379915-6EE5-450F-97E7-16E7B8263E87}"/>
              </a:ext>
            </a:extLst>
          </p:cNvPr>
          <p:cNvSpPr txBox="1"/>
          <p:nvPr/>
        </p:nvSpPr>
        <p:spPr>
          <a:xfrm>
            <a:off x="3554568" y="3992452"/>
            <a:ext cx="6092593" cy="1754326"/>
          </a:xfrm>
          <a:prstGeom prst="rect">
            <a:avLst/>
          </a:prstGeom>
          <a:noFill/>
        </p:spPr>
        <p:txBody>
          <a:bodyPr wrap="square" rtlCol="0">
            <a:spAutoFit/>
          </a:bodyPr>
          <a:lstStyle/>
          <a:p>
            <a:r>
              <a:rPr lang="en-IN" dirty="0"/>
              <a:t>Links: </a:t>
            </a:r>
          </a:p>
          <a:p>
            <a:r>
              <a:rPr lang="en-IN" dirty="0">
                <a:hlinkClick r:id="rId2"/>
              </a:rPr>
              <a:t>https://youtu.be/puRoyBMnBNY</a:t>
            </a:r>
            <a:r>
              <a:rPr lang="en-IN" dirty="0"/>
              <a:t> </a:t>
            </a:r>
          </a:p>
          <a:p>
            <a:r>
              <a:rPr lang="en-IN" dirty="0">
                <a:hlinkClick r:id="rId3"/>
              </a:rPr>
              <a:t>https://passportut-pnjph.run-ap-south1.goorm.io/</a:t>
            </a:r>
            <a:r>
              <a:rPr lang="en-IN" dirty="0"/>
              <a:t> </a:t>
            </a:r>
          </a:p>
          <a:p>
            <a:r>
              <a:rPr lang="en-IN" dirty="0">
                <a:hlinkClick r:id="rId4"/>
              </a:rPr>
              <a:t>https://goor.me/uTRLb</a:t>
            </a:r>
            <a:r>
              <a:rPr lang="en-IN" dirty="0"/>
              <a:t>  -project link (open the project and run node app.js) </a:t>
            </a:r>
          </a:p>
          <a:p>
            <a:endParaRPr lang="en-IN" dirty="0"/>
          </a:p>
        </p:txBody>
      </p:sp>
    </p:spTree>
    <p:extLst>
      <p:ext uri="{BB962C8B-B14F-4D97-AF65-F5344CB8AC3E}">
        <p14:creationId xmlns:p14="http://schemas.microsoft.com/office/powerpoint/2010/main" val="315610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73C6-51A5-44CF-9B55-094D3B4F9FCA}"/>
              </a:ext>
            </a:extLst>
          </p:cNvPr>
          <p:cNvSpPr>
            <a:spLocks noGrp="1"/>
          </p:cNvSpPr>
          <p:nvPr>
            <p:ph type="title"/>
          </p:nvPr>
        </p:nvSpPr>
        <p:spPr/>
        <p:txBody>
          <a:bodyPr/>
          <a:lstStyle/>
          <a:p>
            <a:r>
              <a:rPr lang="en-IN" b="1" dirty="0">
                <a:solidFill>
                  <a:schemeClr val="accent3">
                    <a:lumMod val="50000"/>
                  </a:schemeClr>
                </a:solidFill>
              </a:rPr>
              <a:t>Abstract</a:t>
            </a:r>
          </a:p>
        </p:txBody>
      </p:sp>
      <p:sp>
        <p:nvSpPr>
          <p:cNvPr id="3" name="Content Placeholder 2">
            <a:extLst>
              <a:ext uri="{FF2B5EF4-FFF2-40B4-BE49-F238E27FC236}">
                <a16:creationId xmlns:a16="http://schemas.microsoft.com/office/drawing/2014/main" id="{5BFFB2EA-D6D7-4981-8789-CFC8AEA6D2AF}"/>
              </a:ext>
            </a:extLst>
          </p:cNvPr>
          <p:cNvSpPr>
            <a:spLocks noGrp="1"/>
          </p:cNvSpPr>
          <p:nvPr>
            <p:ph idx="1"/>
          </p:nvPr>
        </p:nvSpPr>
        <p:spPr>
          <a:xfrm>
            <a:off x="472873" y="1911158"/>
            <a:ext cx="11246254" cy="4304248"/>
          </a:xfrm>
        </p:spPr>
        <p:txBody>
          <a:bodyPr>
            <a:noAutofit/>
          </a:bodyPr>
          <a:lstStyle/>
          <a:p>
            <a:pPr algn="just"/>
            <a:r>
              <a:rPr lang="en-IN" sz="1800" b="0" i="0" dirty="0">
                <a:solidFill>
                  <a:srgbClr val="808080"/>
                </a:solidFill>
                <a:effectLst/>
                <a:latin typeface="Signika"/>
              </a:rPr>
              <a:t>An organization that develops, upgrades and manages a blockchain based crypto currency network that is completely Farmer-centric. The main motto is to introduce the farmers to a digitized currency and decide the cost of their goods by themselves like manufacturers do whilst eliminating the middleman costs for sales by carrying it out through our user-friendly web interface and reducing the transportation costs.</a:t>
            </a:r>
          </a:p>
          <a:p>
            <a:pPr algn="just"/>
            <a:r>
              <a:rPr lang="en-IN" sz="1800" dirty="0">
                <a:solidFill>
                  <a:srgbClr val="808080"/>
                </a:solidFill>
                <a:latin typeface="Signika"/>
              </a:rPr>
              <a:t>An Online Credit based currency system similar to that of cryptocurrency. The users can buy the </a:t>
            </a:r>
            <a:r>
              <a:rPr lang="en-IN" sz="1800" dirty="0" err="1">
                <a:solidFill>
                  <a:srgbClr val="808080"/>
                </a:solidFill>
                <a:latin typeface="Signika"/>
              </a:rPr>
              <a:t>FarmEzee</a:t>
            </a:r>
            <a:r>
              <a:rPr lang="en-IN" sz="1800" dirty="0">
                <a:solidFill>
                  <a:srgbClr val="808080"/>
                </a:solidFill>
                <a:latin typeface="Signika"/>
              </a:rPr>
              <a:t> currency called </a:t>
            </a:r>
            <a:r>
              <a:rPr lang="en-IN" sz="1800" dirty="0" err="1">
                <a:solidFill>
                  <a:srgbClr val="808080"/>
                </a:solidFill>
                <a:latin typeface="Signika"/>
              </a:rPr>
              <a:t>Farmico</a:t>
            </a:r>
            <a:r>
              <a:rPr lang="en-IN" sz="1800" dirty="0">
                <a:solidFill>
                  <a:srgbClr val="808080"/>
                </a:solidFill>
                <a:latin typeface="Signika"/>
              </a:rPr>
              <a:t> that gets its value on the fluctuating demands of the currency and on the values of goods set by the farmers. </a:t>
            </a:r>
          </a:p>
          <a:p>
            <a:pPr algn="just"/>
            <a:r>
              <a:rPr lang="en-IN" sz="1800" dirty="0">
                <a:solidFill>
                  <a:srgbClr val="808080"/>
                </a:solidFill>
                <a:latin typeface="Signika"/>
              </a:rPr>
              <a:t>Easier International transactions for the farmers with the globalized farmer’s currency – </a:t>
            </a:r>
            <a:r>
              <a:rPr lang="en-IN" sz="1800" dirty="0" err="1">
                <a:solidFill>
                  <a:srgbClr val="808080"/>
                </a:solidFill>
                <a:latin typeface="Signika"/>
              </a:rPr>
              <a:t>Farmico</a:t>
            </a:r>
            <a:r>
              <a:rPr lang="en-IN" sz="1800" dirty="0">
                <a:solidFill>
                  <a:srgbClr val="808080"/>
                </a:solidFill>
                <a:latin typeface="Signika"/>
              </a:rPr>
              <a:t> and hence reducing the fund transfer duties taken buy various brokers and middlemen.</a:t>
            </a:r>
          </a:p>
          <a:p>
            <a:pPr algn="just"/>
            <a:r>
              <a:rPr lang="en-IN" sz="1800" dirty="0">
                <a:solidFill>
                  <a:srgbClr val="808080"/>
                </a:solidFill>
                <a:latin typeface="Signika"/>
              </a:rPr>
              <a:t>Motive / Goal : Enable access for the farmers to the world of digital currency where they can set the market value of their goods and services and huge industrialists do for their products and reduce the amount of payment frauds happening with the farmers by using the blockchain method of storing transactions where manipulation (overwriting) of data is not possible by fraudulence parties.</a:t>
            </a:r>
            <a:endParaRPr lang="en-IN" sz="1800" dirty="0"/>
          </a:p>
        </p:txBody>
      </p:sp>
    </p:spTree>
    <p:extLst>
      <p:ext uri="{BB962C8B-B14F-4D97-AF65-F5344CB8AC3E}">
        <p14:creationId xmlns:p14="http://schemas.microsoft.com/office/powerpoint/2010/main" val="3755021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b="1" dirty="0"/>
              <a:t>Major Features</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767145821"/>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938B-DB57-4A92-B6BD-82A5E4B68CB1}"/>
              </a:ext>
            </a:extLst>
          </p:cNvPr>
          <p:cNvSpPr>
            <a:spLocks noGrp="1"/>
          </p:cNvSpPr>
          <p:nvPr>
            <p:ph type="title"/>
          </p:nvPr>
        </p:nvSpPr>
        <p:spPr/>
        <p:txBody>
          <a:bodyPr/>
          <a:lstStyle/>
          <a:p>
            <a:r>
              <a:rPr lang="en-IN" dirty="0" err="1"/>
              <a:t>Farmico</a:t>
            </a:r>
            <a:r>
              <a:rPr lang="en-IN" dirty="0"/>
              <a:t> Currency</a:t>
            </a:r>
          </a:p>
        </p:txBody>
      </p:sp>
      <p:sp>
        <p:nvSpPr>
          <p:cNvPr id="3" name="Content Placeholder 2">
            <a:extLst>
              <a:ext uri="{FF2B5EF4-FFF2-40B4-BE49-F238E27FC236}">
                <a16:creationId xmlns:a16="http://schemas.microsoft.com/office/drawing/2014/main" id="{0242E852-48CC-4C01-85ED-505F28CB9983}"/>
              </a:ext>
            </a:extLst>
          </p:cNvPr>
          <p:cNvSpPr>
            <a:spLocks noGrp="1"/>
          </p:cNvSpPr>
          <p:nvPr>
            <p:ph idx="1"/>
          </p:nvPr>
        </p:nvSpPr>
        <p:spPr/>
        <p:txBody>
          <a:bodyPr/>
          <a:lstStyle/>
          <a:p>
            <a:r>
              <a:rPr lang="en-IN" dirty="0"/>
              <a:t>A credit based digital currency.</a:t>
            </a:r>
          </a:p>
          <a:p>
            <a:r>
              <a:rPr lang="en-IN" dirty="0"/>
              <a:t>Users have to buy it from the portal and cryptocurrency is bought using actual money transfer.</a:t>
            </a:r>
          </a:p>
          <a:p>
            <a:r>
              <a:rPr lang="en-IN" dirty="0"/>
              <a:t>Certain amount of credits (</a:t>
            </a:r>
            <a:r>
              <a:rPr lang="en-IN" dirty="0" err="1"/>
              <a:t>Farmico</a:t>
            </a:r>
            <a:r>
              <a:rPr lang="en-IN" dirty="0"/>
              <a:t>) equivalent to the money invested will be transferred into the wallet in your </a:t>
            </a:r>
            <a:r>
              <a:rPr lang="en-IN" dirty="0" err="1"/>
              <a:t>FarmEzee</a:t>
            </a:r>
            <a:r>
              <a:rPr lang="en-IN" dirty="0"/>
              <a:t> Login.</a:t>
            </a:r>
          </a:p>
          <a:p>
            <a:r>
              <a:rPr lang="en-IN" dirty="0"/>
              <a:t>These credits can be used to buy goods from farmers from anywhere in the world and once the order is placed the Order-worth of </a:t>
            </a:r>
            <a:r>
              <a:rPr lang="en-IN" dirty="0" err="1"/>
              <a:t>Farmicos</a:t>
            </a:r>
            <a:r>
              <a:rPr lang="en-IN" dirty="0"/>
              <a:t> will be transferred to the Farmers Account.</a:t>
            </a:r>
          </a:p>
          <a:p>
            <a:r>
              <a:rPr lang="en-IN" dirty="0"/>
              <a:t>The Farmer can then redeem the </a:t>
            </a:r>
            <a:r>
              <a:rPr lang="en-IN" dirty="0" err="1"/>
              <a:t>Farmico</a:t>
            </a:r>
            <a:r>
              <a:rPr lang="en-IN" dirty="0"/>
              <a:t> into actual money within a certain period of time after which the Farmer’s account will be automatically credited with the equivalent value of actual </a:t>
            </a:r>
            <a:r>
              <a:rPr lang="en-IN" dirty="0" err="1"/>
              <a:t>mony</a:t>
            </a:r>
            <a:r>
              <a:rPr lang="en-IN" dirty="0"/>
              <a:t> based on the value of </a:t>
            </a:r>
            <a:r>
              <a:rPr lang="en-IN" dirty="0" err="1"/>
              <a:t>Farmico</a:t>
            </a:r>
            <a:r>
              <a:rPr lang="en-IN" dirty="0"/>
              <a:t> that time, so that Farmer can carry out the daily expenses using that amount.</a:t>
            </a:r>
          </a:p>
          <a:p>
            <a:r>
              <a:rPr lang="en-IN" dirty="0"/>
              <a:t>The Value of </a:t>
            </a:r>
            <a:r>
              <a:rPr lang="en-IN" dirty="0" err="1"/>
              <a:t>Farmico</a:t>
            </a:r>
            <a:r>
              <a:rPr lang="en-IN" dirty="0"/>
              <a:t> depends on the demand of </a:t>
            </a:r>
            <a:r>
              <a:rPr lang="en-IN" dirty="0" err="1"/>
              <a:t>Farmico</a:t>
            </a:r>
            <a:r>
              <a:rPr lang="en-IN" dirty="0"/>
              <a:t> in the market i.e., if the demand increases the value increases also if the value of shares increases the value of </a:t>
            </a:r>
            <a:r>
              <a:rPr lang="en-IN" dirty="0" err="1"/>
              <a:t>Farmico</a:t>
            </a:r>
            <a:r>
              <a:rPr lang="en-IN" dirty="0"/>
              <a:t> also increases with it and vice versa.</a:t>
            </a:r>
          </a:p>
          <a:p>
            <a:endParaRPr lang="en-IN" dirty="0"/>
          </a:p>
        </p:txBody>
      </p:sp>
    </p:spTree>
    <p:extLst>
      <p:ext uri="{BB962C8B-B14F-4D97-AF65-F5344CB8AC3E}">
        <p14:creationId xmlns:p14="http://schemas.microsoft.com/office/powerpoint/2010/main" val="180026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DC08-0F28-41B8-8D36-0E3E27C27A81}"/>
              </a:ext>
            </a:extLst>
          </p:cNvPr>
          <p:cNvSpPr>
            <a:spLocks noGrp="1"/>
          </p:cNvSpPr>
          <p:nvPr>
            <p:ph type="title"/>
          </p:nvPr>
        </p:nvSpPr>
        <p:spPr/>
        <p:txBody>
          <a:bodyPr/>
          <a:lstStyle/>
          <a:p>
            <a:r>
              <a:rPr lang="en-IN" dirty="0"/>
              <a:t>Web Platform - </a:t>
            </a:r>
            <a:r>
              <a:rPr lang="en-IN" dirty="0" err="1"/>
              <a:t>FarmEzee</a:t>
            </a:r>
            <a:endParaRPr lang="en-IN" dirty="0"/>
          </a:p>
        </p:txBody>
      </p:sp>
      <p:sp>
        <p:nvSpPr>
          <p:cNvPr id="3" name="Content Placeholder 2">
            <a:extLst>
              <a:ext uri="{FF2B5EF4-FFF2-40B4-BE49-F238E27FC236}">
                <a16:creationId xmlns:a16="http://schemas.microsoft.com/office/drawing/2014/main" id="{FFE3EA54-1AAF-456A-B76F-ADB5484E541A}"/>
              </a:ext>
            </a:extLst>
          </p:cNvPr>
          <p:cNvSpPr>
            <a:spLocks noGrp="1"/>
          </p:cNvSpPr>
          <p:nvPr>
            <p:ph idx="1"/>
          </p:nvPr>
        </p:nvSpPr>
        <p:spPr/>
        <p:txBody>
          <a:bodyPr>
            <a:normAutofit/>
          </a:bodyPr>
          <a:lstStyle/>
          <a:p>
            <a:r>
              <a:rPr lang="en-IN" dirty="0"/>
              <a:t>The main idea is to create the E-commerce model but for Agriculture where individual farmers are the retailers and they decide the rising and falling of prices for their goods and no other has the right to do it for them. Therefore, providing a means of power to the farmer for getting the worth of their work.</a:t>
            </a:r>
          </a:p>
          <a:p>
            <a:r>
              <a:rPr lang="en-IN" dirty="0"/>
              <a:t>Sub Features: </a:t>
            </a:r>
          </a:p>
          <a:p>
            <a:pPr marL="617220" lvl="1" indent="-342900">
              <a:buFont typeface="+mj-lt"/>
              <a:buAutoNum type="arabicPeriod"/>
            </a:pPr>
            <a:r>
              <a:rPr lang="en-IN" dirty="0"/>
              <a:t>Responsive UI – </a:t>
            </a:r>
          </a:p>
          <a:p>
            <a:pPr marL="617220" lvl="1" indent="-342900">
              <a:buFont typeface="+mj-lt"/>
              <a:buAutoNum type="arabicPeriod"/>
            </a:pPr>
            <a:endParaRPr lang="en-IN" dirty="0"/>
          </a:p>
        </p:txBody>
      </p:sp>
      <p:pic>
        <p:nvPicPr>
          <p:cNvPr id="5" name="Picture 4">
            <a:extLst>
              <a:ext uri="{FF2B5EF4-FFF2-40B4-BE49-F238E27FC236}">
                <a16:creationId xmlns:a16="http://schemas.microsoft.com/office/drawing/2014/main" id="{A358A617-9846-4B0C-8F4A-BB3DB4030F57}"/>
              </a:ext>
            </a:extLst>
          </p:cNvPr>
          <p:cNvPicPr>
            <a:picLocks noChangeAspect="1"/>
          </p:cNvPicPr>
          <p:nvPr/>
        </p:nvPicPr>
        <p:blipFill>
          <a:blip r:embed="rId2"/>
          <a:stretch>
            <a:fillRect/>
          </a:stretch>
        </p:blipFill>
        <p:spPr>
          <a:xfrm>
            <a:off x="1757965" y="3602716"/>
            <a:ext cx="4338035" cy="2438954"/>
          </a:xfrm>
          <a:prstGeom prst="rect">
            <a:avLst/>
          </a:prstGeom>
        </p:spPr>
      </p:pic>
      <p:pic>
        <p:nvPicPr>
          <p:cNvPr id="9" name="Picture 8">
            <a:extLst>
              <a:ext uri="{FF2B5EF4-FFF2-40B4-BE49-F238E27FC236}">
                <a16:creationId xmlns:a16="http://schemas.microsoft.com/office/drawing/2014/main" id="{98149D72-86FE-4D6F-9084-764C72A741ED}"/>
              </a:ext>
            </a:extLst>
          </p:cNvPr>
          <p:cNvPicPr>
            <a:picLocks noChangeAspect="1"/>
          </p:cNvPicPr>
          <p:nvPr/>
        </p:nvPicPr>
        <p:blipFill>
          <a:blip r:embed="rId3"/>
          <a:stretch>
            <a:fillRect/>
          </a:stretch>
        </p:blipFill>
        <p:spPr>
          <a:xfrm>
            <a:off x="7221157" y="3139373"/>
            <a:ext cx="2527461" cy="3212191"/>
          </a:xfrm>
          <a:prstGeom prst="rect">
            <a:avLst/>
          </a:prstGeom>
        </p:spPr>
      </p:pic>
    </p:spTree>
    <p:extLst>
      <p:ext uri="{BB962C8B-B14F-4D97-AF65-F5344CB8AC3E}">
        <p14:creationId xmlns:p14="http://schemas.microsoft.com/office/powerpoint/2010/main" val="165815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E3CC7-4189-4318-94FC-F6AC843351FB}"/>
              </a:ext>
            </a:extLst>
          </p:cNvPr>
          <p:cNvPicPr>
            <a:picLocks noChangeAspect="1"/>
          </p:cNvPicPr>
          <p:nvPr/>
        </p:nvPicPr>
        <p:blipFill>
          <a:blip r:embed="rId2"/>
          <a:stretch>
            <a:fillRect/>
          </a:stretch>
        </p:blipFill>
        <p:spPr>
          <a:xfrm>
            <a:off x="710484" y="1870581"/>
            <a:ext cx="6018938" cy="3383999"/>
          </a:xfrm>
          <a:prstGeom prst="rect">
            <a:avLst/>
          </a:prstGeom>
        </p:spPr>
      </p:pic>
      <p:pic>
        <p:nvPicPr>
          <p:cNvPr id="7" name="Picture 6">
            <a:extLst>
              <a:ext uri="{FF2B5EF4-FFF2-40B4-BE49-F238E27FC236}">
                <a16:creationId xmlns:a16="http://schemas.microsoft.com/office/drawing/2014/main" id="{B0E37BA2-544D-4FC5-ADE3-FB7910B73C28}"/>
              </a:ext>
            </a:extLst>
          </p:cNvPr>
          <p:cNvPicPr>
            <a:picLocks noChangeAspect="1"/>
          </p:cNvPicPr>
          <p:nvPr/>
        </p:nvPicPr>
        <p:blipFill>
          <a:blip r:embed="rId3"/>
          <a:stretch>
            <a:fillRect/>
          </a:stretch>
        </p:blipFill>
        <p:spPr>
          <a:xfrm>
            <a:off x="6976056" y="2269864"/>
            <a:ext cx="4123386" cy="2318272"/>
          </a:xfrm>
          <a:prstGeom prst="rect">
            <a:avLst/>
          </a:prstGeom>
        </p:spPr>
      </p:pic>
      <p:sp>
        <p:nvSpPr>
          <p:cNvPr id="10" name="TextBox 9">
            <a:extLst>
              <a:ext uri="{FF2B5EF4-FFF2-40B4-BE49-F238E27FC236}">
                <a16:creationId xmlns:a16="http://schemas.microsoft.com/office/drawing/2014/main" id="{6E6F3322-94EE-4951-9216-02A57A1580F8}"/>
              </a:ext>
            </a:extLst>
          </p:cNvPr>
          <p:cNvSpPr txBox="1"/>
          <p:nvPr/>
        </p:nvSpPr>
        <p:spPr>
          <a:xfrm>
            <a:off x="710484" y="927279"/>
            <a:ext cx="6736139" cy="369332"/>
          </a:xfrm>
          <a:prstGeom prst="rect">
            <a:avLst/>
          </a:prstGeom>
          <a:noFill/>
        </p:spPr>
        <p:txBody>
          <a:bodyPr wrap="none" rtlCol="0">
            <a:spAutoFit/>
          </a:bodyPr>
          <a:lstStyle/>
          <a:p>
            <a:r>
              <a:rPr lang="en-IN" b="1" dirty="0"/>
              <a:t>Sign In and Sign Up portals for both Farmer and Consumers</a:t>
            </a:r>
          </a:p>
        </p:txBody>
      </p:sp>
    </p:spTree>
    <p:extLst>
      <p:ext uri="{BB962C8B-B14F-4D97-AF65-F5344CB8AC3E}">
        <p14:creationId xmlns:p14="http://schemas.microsoft.com/office/powerpoint/2010/main" val="2116472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93725A-08F5-46F6-B96D-35463352D2D1}"/>
              </a:ext>
            </a:extLst>
          </p:cNvPr>
          <p:cNvSpPr>
            <a:spLocks noGrp="1"/>
          </p:cNvSpPr>
          <p:nvPr>
            <p:ph idx="1"/>
          </p:nvPr>
        </p:nvSpPr>
        <p:spPr>
          <a:xfrm>
            <a:off x="834981" y="596292"/>
            <a:ext cx="4638541" cy="395381"/>
          </a:xfrm>
        </p:spPr>
        <p:txBody>
          <a:bodyPr/>
          <a:lstStyle/>
          <a:p>
            <a:r>
              <a:rPr lang="en-IN" b="1" dirty="0"/>
              <a:t>Multi-lingual Web UI powered by Google API – </a:t>
            </a:r>
          </a:p>
        </p:txBody>
      </p:sp>
      <p:pic>
        <p:nvPicPr>
          <p:cNvPr id="10" name="Picture 9">
            <a:extLst>
              <a:ext uri="{FF2B5EF4-FFF2-40B4-BE49-F238E27FC236}">
                <a16:creationId xmlns:a16="http://schemas.microsoft.com/office/drawing/2014/main" id="{8A85970A-DE59-489F-813D-808A8F7BCEC8}"/>
              </a:ext>
            </a:extLst>
          </p:cNvPr>
          <p:cNvPicPr>
            <a:picLocks noChangeAspect="1"/>
          </p:cNvPicPr>
          <p:nvPr/>
        </p:nvPicPr>
        <p:blipFill>
          <a:blip r:embed="rId2"/>
          <a:stretch>
            <a:fillRect/>
          </a:stretch>
        </p:blipFill>
        <p:spPr>
          <a:xfrm>
            <a:off x="488957" y="1197735"/>
            <a:ext cx="6621924" cy="3052293"/>
          </a:xfrm>
          <a:prstGeom prst="rect">
            <a:avLst/>
          </a:prstGeom>
        </p:spPr>
      </p:pic>
      <p:pic>
        <p:nvPicPr>
          <p:cNvPr id="12" name="Picture 11">
            <a:extLst>
              <a:ext uri="{FF2B5EF4-FFF2-40B4-BE49-F238E27FC236}">
                <a16:creationId xmlns:a16="http://schemas.microsoft.com/office/drawing/2014/main" id="{626A9AE9-88D9-4088-A5BD-185CD434795C}"/>
              </a:ext>
            </a:extLst>
          </p:cNvPr>
          <p:cNvPicPr>
            <a:picLocks noChangeAspect="1"/>
          </p:cNvPicPr>
          <p:nvPr/>
        </p:nvPicPr>
        <p:blipFill>
          <a:blip r:embed="rId3"/>
          <a:stretch>
            <a:fillRect/>
          </a:stretch>
        </p:blipFill>
        <p:spPr>
          <a:xfrm>
            <a:off x="5203064" y="3429000"/>
            <a:ext cx="6024555" cy="2805183"/>
          </a:xfrm>
          <a:prstGeom prst="rect">
            <a:avLst/>
          </a:prstGeom>
        </p:spPr>
      </p:pic>
    </p:spTree>
    <p:extLst>
      <p:ext uri="{BB962C8B-B14F-4D97-AF65-F5344CB8AC3E}">
        <p14:creationId xmlns:p14="http://schemas.microsoft.com/office/powerpoint/2010/main" val="2756944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39ABB5-AFF2-4556-96C3-5888CA0A6FC8}"/>
              </a:ext>
            </a:extLst>
          </p:cNvPr>
          <p:cNvPicPr>
            <a:picLocks noChangeAspect="1"/>
          </p:cNvPicPr>
          <p:nvPr/>
        </p:nvPicPr>
        <p:blipFill>
          <a:blip r:embed="rId2"/>
          <a:stretch>
            <a:fillRect/>
          </a:stretch>
        </p:blipFill>
        <p:spPr>
          <a:xfrm>
            <a:off x="643944" y="1493949"/>
            <a:ext cx="5872656" cy="3301757"/>
          </a:xfrm>
          <a:prstGeom prst="rect">
            <a:avLst/>
          </a:prstGeom>
        </p:spPr>
      </p:pic>
      <p:pic>
        <p:nvPicPr>
          <p:cNvPr id="7" name="Picture 6">
            <a:extLst>
              <a:ext uri="{FF2B5EF4-FFF2-40B4-BE49-F238E27FC236}">
                <a16:creationId xmlns:a16="http://schemas.microsoft.com/office/drawing/2014/main" id="{4444C141-7FD3-499B-AB62-31169744A814}"/>
              </a:ext>
            </a:extLst>
          </p:cNvPr>
          <p:cNvPicPr>
            <a:picLocks noChangeAspect="1"/>
          </p:cNvPicPr>
          <p:nvPr/>
        </p:nvPicPr>
        <p:blipFill>
          <a:blip r:embed="rId3"/>
          <a:stretch>
            <a:fillRect/>
          </a:stretch>
        </p:blipFill>
        <p:spPr>
          <a:xfrm>
            <a:off x="6272011" y="3348201"/>
            <a:ext cx="5276045" cy="2966327"/>
          </a:xfrm>
          <a:prstGeom prst="rect">
            <a:avLst/>
          </a:prstGeom>
        </p:spPr>
      </p:pic>
      <p:sp>
        <p:nvSpPr>
          <p:cNvPr id="8" name="TextBox 7">
            <a:extLst>
              <a:ext uri="{FF2B5EF4-FFF2-40B4-BE49-F238E27FC236}">
                <a16:creationId xmlns:a16="http://schemas.microsoft.com/office/drawing/2014/main" id="{1A5B49B1-C29B-4D70-9BB7-0A139C00CBDF}"/>
              </a:ext>
            </a:extLst>
          </p:cNvPr>
          <p:cNvSpPr txBox="1"/>
          <p:nvPr/>
        </p:nvSpPr>
        <p:spPr>
          <a:xfrm>
            <a:off x="643944" y="759854"/>
            <a:ext cx="8239756" cy="369332"/>
          </a:xfrm>
          <a:prstGeom prst="rect">
            <a:avLst/>
          </a:prstGeom>
          <a:noFill/>
        </p:spPr>
        <p:txBody>
          <a:bodyPr wrap="none" rtlCol="0">
            <a:spAutoFit/>
          </a:bodyPr>
          <a:lstStyle/>
          <a:p>
            <a:r>
              <a:rPr lang="en-IN" b="1" dirty="0"/>
              <a:t>Add and remove stock and goods (Inventory Management for Farmers)</a:t>
            </a:r>
          </a:p>
        </p:txBody>
      </p:sp>
    </p:spTree>
    <p:extLst>
      <p:ext uri="{BB962C8B-B14F-4D97-AF65-F5344CB8AC3E}">
        <p14:creationId xmlns:p14="http://schemas.microsoft.com/office/powerpoint/2010/main" val="2514611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9A2C5-641C-4804-9615-1E5DCD506785}"/>
              </a:ext>
            </a:extLst>
          </p:cNvPr>
          <p:cNvPicPr>
            <a:picLocks noChangeAspect="1"/>
          </p:cNvPicPr>
          <p:nvPr/>
        </p:nvPicPr>
        <p:blipFill>
          <a:blip r:embed="rId2"/>
          <a:stretch>
            <a:fillRect/>
          </a:stretch>
        </p:blipFill>
        <p:spPr>
          <a:xfrm>
            <a:off x="727296" y="1442433"/>
            <a:ext cx="5368704" cy="3018422"/>
          </a:xfrm>
          <a:prstGeom prst="rect">
            <a:avLst/>
          </a:prstGeom>
        </p:spPr>
      </p:pic>
      <p:pic>
        <p:nvPicPr>
          <p:cNvPr id="7" name="Picture 6">
            <a:extLst>
              <a:ext uri="{FF2B5EF4-FFF2-40B4-BE49-F238E27FC236}">
                <a16:creationId xmlns:a16="http://schemas.microsoft.com/office/drawing/2014/main" id="{28DF53A4-0B94-49D2-A74C-432E918EA3B6}"/>
              </a:ext>
            </a:extLst>
          </p:cNvPr>
          <p:cNvPicPr>
            <a:picLocks noChangeAspect="1"/>
          </p:cNvPicPr>
          <p:nvPr/>
        </p:nvPicPr>
        <p:blipFill>
          <a:blip r:embed="rId3"/>
          <a:stretch>
            <a:fillRect/>
          </a:stretch>
        </p:blipFill>
        <p:spPr>
          <a:xfrm>
            <a:off x="5254581" y="2951644"/>
            <a:ext cx="5803935" cy="3263120"/>
          </a:xfrm>
          <a:prstGeom prst="rect">
            <a:avLst/>
          </a:prstGeom>
        </p:spPr>
      </p:pic>
      <p:sp>
        <p:nvSpPr>
          <p:cNvPr id="8" name="TextBox 7">
            <a:extLst>
              <a:ext uri="{FF2B5EF4-FFF2-40B4-BE49-F238E27FC236}">
                <a16:creationId xmlns:a16="http://schemas.microsoft.com/office/drawing/2014/main" id="{B1BA25F3-3EB0-4143-AC1F-ABA1DEAFB854}"/>
              </a:ext>
            </a:extLst>
          </p:cNvPr>
          <p:cNvSpPr txBox="1"/>
          <p:nvPr/>
        </p:nvSpPr>
        <p:spPr>
          <a:xfrm>
            <a:off x="2665926" y="643236"/>
            <a:ext cx="6359433" cy="369332"/>
          </a:xfrm>
          <a:prstGeom prst="rect">
            <a:avLst/>
          </a:prstGeom>
          <a:noFill/>
        </p:spPr>
        <p:txBody>
          <a:bodyPr wrap="none" rtlCol="0">
            <a:spAutoFit/>
          </a:bodyPr>
          <a:lstStyle/>
          <a:p>
            <a:r>
              <a:rPr lang="en-IN" dirty="0"/>
              <a:t>User account management and transporters database</a:t>
            </a:r>
          </a:p>
        </p:txBody>
      </p:sp>
    </p:spTree>
    <p:extLst>
      <p:ext uri="{BB962C8B-B14F-4D97-AF65-F5344CB8AC3E}">
        <p14:creationId xmlns:p14="http://schemas.microsoft.com/office/powerpoint/2010/main" val="7797503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{C1FAF6D8-055F-4E9D-98C3-72667F95495D}tf78438558_win32</Template>
  <TotalTime>103</TotalTime>
  <Words>584</Words>
  <Application>Microsoft Office PowerPoint</Application>
  <PresentationFormat>Widescreen</PresentationFormat>
  <Paragraphs>40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Garamond</vt:lpstr>
      <vt:lpstr>Signika</vt:lpstr>
      <vt:lpstr>SavonVTI</vt:lpstr>
      <vt:lpstr>Farmezee</vt:lpstr>
      <vt:lpstr>Abstract</vt:lpstr>
      <vt:lpstr>Major Features</vt:lpstr>
      <vt:lpstr>Farmico Currency</vt:lpstr>
      <vt:lpstr>Web Platform - FarmEzee</vt:lpstr>
      <vt:lpstr>PowerPoint Presentation</vt:lpstr>
      <vt:lpstr>PowerPoint Presentation</vt:lpstr>
      <vt:lpstr>PowerPoint Presentation</vt:lpstr>
      <vt:lpstr>PowerPoint Presentation</vt:lpstr>
      <vt:lpstr>PowerPoint Presentation</vt:lpstr>
      <vt:lpstr>PowerPoint Presentation</vt:lpstr>
      <vt:lpstr>Place Orders</vt:lpstr>
      <vt:lpstr>My Cart (selected items) and Payment:</vt:lpstr>
      <vt:lpstr>Transaction history</vt:lpstr>
      <vt:lpstr>Buy Farmicos</vt:lpstr>
      <vt:lpstr>Attractive Web UI</vt:lpstr>
      <vt:lpstr>Thank You – Do share the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Farmezee</dc:title>
  <dc:creator>AMAN R KUVERA</dc:creator>
  <cp:lastModifiedBy>AMAN R KUVERA</cp:lastModifiedBy>
  <cp:revision>18</cp:revision>
  <dcterms:created xsi:type="dcterms:W3CDTF">2020-10-11T04:05:18Z</dcterms:created>
  <dcterms:modified xsi:type="dcterms:W3CDTF">2020-10-11T05:49:00Z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